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6"/>
    <p:sldMasterId id="214748365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y="6858000" cx="1219835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5">
          <p15:clr>
            <a:srgbClr val="A4A3A4"/>
          </p15:clr>
        </p15:guide>
        <p15:guide id="3" orient="horz" pos="4178">
          <p15:clr>
            <a:srgbClr val="A4A3A4"/>
          </p15:clr>
        </p15:guide>
        <p15:guide id="4" pos="962">
          <p15:clr>
            <a:srgbClr val="A4A3A4"/>
          </p15:clr>
        </p15:guide>
        <p15:guide id="5" pos="2265">
          <p15:clr>
            <a:srgbClr val="A4A3A4"/>
          </p15:clr>
        </p15:guide>
        <p15:guide id="6" pos="753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jhASjulLGDizfvt37JkSIhWD6su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Georgiana Ifri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270AF6-9FFC-435D-ACD7-0A29C22F2281}">
  <a:tblStyle styleId="{AF270AF6-9FFC-435D-ACD7-0A29C22F228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301E18C-5095-49CE-9676-327CE3D67E2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5"/>
        <p:guide pos="4178" orient="horz"/>
        <p:guide pos="962"/>
        <p:guide pos="2265"/>
        <p:guide pos="75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Roboto-regular.fntdata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font" Target="fonts/Roboto-italic.fntdata"/><Relationship Id="rId14" Type="http://schemas.openxmlformats.org/officeDocument/2006/relationships/slide" Target="slides/slide6.xml"/><Relationship Id="rId36" Type="http://schemas.openxmlformats.org/officeDocument/2006/relationships/font" Target="fonts/Roboto-bold.fntdata"/><Relationship Id="rId17" Type="http://schemas.openxmlformats.org/officeDocument/2006/relationships/slide" Target="slides/slide9.xml"/><Relationship Id="rId39" Type="http://customschemas.google.com/relationships/presentationmetadata" Target="metadata"/><Relationship Id="rId16" Type="http://schemas.openxmlformats.org/officeDocument/2006/relationships/slide" Target="slides/slide8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9-01T13:36:43.338">
    <p:pos x="394" y="942"/>
    <p:text>should have a slide with references and can refer to reference number or name in the relevant slide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41t_pg"/>
      </p:ext>
    </p:extLst>
  </p:cm>
  <p:cm authorId="0" idx="2" dt="2020-09-01T13:41:59.095">
    <p:pos x="394" y="1042"/>
    <p:text>mostly qualitative assessment, not much on quantitative assessment; in rel work need to talk about existing techniques and gaps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41uAO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79413" y="685800"/>
            <a:ext cx="60991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/>
          <p:nvPr>
            <p:ph idx="2" type="sldImg"/>
          </p:nvPr>
        </p:nvSpPr>
        <p:spPr>
          <a:xfrm>
            <a:off x="379413" y="685800"/>
            <a:ext cx="60991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What, why important, key contribution ideas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Self introduction, give audience time to adjust and set context to the talk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50ce563d9_9_0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950ce563d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950ce563d9_9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1b59ce3f_0_34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941b59ce3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Add a figure to give context. Annotate the previous figure </a:t>
            </a:r>
            <a:endParaRPr/>
          </a:p>
        </p:txBody>
      </p:sp>
      <p:sp>
        <p:nvSpPr>
          <p:cNvPr id="185" name="Google Shape;185;g941b59ce3f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584335524_0_22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95843355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Explain how we can create this curve: add a table with accuaracies by threshold + type ½ → this figure. Reduce text.</a:t>
            </a:r>
            <a:endParaRPr/>
          </a:p>
        </p:txBody>
      </p:sp>
      <p:sp>
        <p:nvSpPr>
          <p:cNvPr id="200" name="Google Shape;200;g9584335524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6aa2b2b98_1_1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96aa2b2b9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Explain how we can create this curve: add a table with accuaracies by threshold + type ½ → this figure. Reduce text.</a:t>
            </a:r>
            <a:endParaRPr/>
          </a:p>
        </p:txBody>
      </p:sp>
      <p:sp>
        <p:nvSpPr>
          <p:cNvPr id="211" name="Google Shape;211;g96aa2b2b98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2b43eb00f_0_44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92b43eb00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92b43eb00f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50ce563d9_9_2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950ce563d9_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950ce563d9_9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50ce563d9_9_35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950ce563d9_9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Annotate figure for attention focus, maybe just focus on CMJ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2 aspects: is a given explanation informative? How does it compare to the other explanations (is it the most informative, where does it rank)?</a:t>
            </a:r>
            <a:endParaRPr/>
          </a:p>
        </p:txBody>
      </p:sp>
      <p:sp>
        <p:nvSpPr>
          <p:cNvPr id="238" name="Google Shape;238;g950ce563d9_9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50ce563d9_9_43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950ce563d9_9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950ce563d9_9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61ec42f23_2_0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961ec42f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Add annotations, box, etc to focus the attention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 a note near the table anout what the number is, and that lower is better here (bigger loss induced by explanation)</a:t>
            </a:r>
            <a:endParaRPr/>
          </a:p>
        </p:txBody>
      </p:sp>
      <p:sp>
        <p:nvSpPr>
          <p:cNvPr id="259" name="Google Shape;259;g961ec42f23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50ce563d9_9_51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950ce563d9_9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950ce563d9_9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50ce563d9_7_12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950ce563d9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Limit to the form of the Explanation: SM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Contrast: classification task vs. Explanation for the algo’s prediction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Importance of explainability: GDPR(user), data bias (data), debug the algo’s bias (algo) - 3 aspects of ML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Essence: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Time Series Classification using machine learning improves tremendously in the recent year and achieves state-of-the-art performance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Used in many applications, many of them requires explanation for critical decision (eg. human activities recognition task).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The explanation often in the form of the saliency maps.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Many technique to produce such maps.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Challenge: how to assess and compare such explanations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In this paper, we present an attempt to address this challenge.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sp>
        <p:nvSpPr>
          <p:cNvPr id="100" name="Google Shape;100;g950ce563d9_7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50ce563d9_9_72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950ce563d9_9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950ce563d9_9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2b43eb00f_0_51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92b43eb00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Add: Acknowledgement: funding ack + Thank you + Any questions? + add slides with Ack!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Questions: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Why is this useful ? Any potential use case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How do you choose a referee classifier ? Any requirements for a referee classifier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Mr-SEQL as a referee isn’t independent !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Mr-SEQL+LIME vs Mr-SEQL+SM seems to be an interesting comparison. Do you have more insight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What if the referee classifiers disagree ? Majority voting?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What about the magnitude of eLoss and delta eLoss ? Are the numbers in the tables high or low ? Is there an upper bound/ lower bound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How do you validate the results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Can this method be used to evaluate a specific explanation ? A bad classifier can still accidently produce a good explanation.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It’s believed that the quality of explanation tied to the accuracy of the model. This method seems like a roundabout way to connect these two aspects. Why is this better than just looking directly at the accuracy?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How is the mapping from classifier to explanation done? Eg how do you obtain saliency weights from a model?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There seems to be an assumption that saliency maps are comparable between classifiers. Are you certain ?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92b43eb00f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6aa2b2b98_0_1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96aa2b2b9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Add: Acknowledgement: funding ack + Thank you + Any questions? + add slides with Ack!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Questions: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Why is this useful ? Any potential use case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How do you choose a referee classifier ? Any requirements for a referee classifier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Mr-SEQL as a referee isn’t independent !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Mr-SEQL+LIME vs Mr-SEQL+SM seems to be an interesting comparison. Do you have more insight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What if the referee classifiers disagree ? Majority voting?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What about the magnitude of eLoss and delta eLoss ? Are the numbers in the tables high or low ? Is there an upper bound/ lower bound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How do you validate the results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Can this method be used to evaluate a specific explanation ? A bad classifier can still accidently produce a good explanation.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It’s believed that the quality of explanation tied to the accuracy of the model. This method seems like a roundabout way to connect these two aspects. Why is this better than just looking directly at the accuracy?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How is the mapping from classifier to explanation done? Eg how do you obtain saliency weights from a model?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There seems to be an assumption that saliency maps are comparable between classifiers. Are you certain ?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96aa2b2b98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6aa2b2b98_0_31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96aa2b2b9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Add: Acknowledgement: funding ack + Thank you + Any questions? + add slides with Ack!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Questions: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Why is this useful ? Any potential use case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How do you choose a referee classifier ? Any requirements for a referee classifier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Mr-SEQL as a referee isn’t independent !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Mr-SEQL+LIME vs Mr-SEQL+SM seems to be an interesting comparison. Do you have more insight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What if the referee classifiers disagree ? Majority voting?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What about the magnitude of eLoss and delta eLoss ? Are the numbers in the tables high or low ? Is there an upper bound/ lower bound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How do you validate the results 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Can this method be used to evaluate a specific explanation ? A bad classifier can still accidently produce a good explanation.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It’s believed that the quality of explanation tied to the accuracy of the model. This method seems like a roundabout way to connect these two aspects. Why is this better than just looking directly at the accuracy?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How is the mapping from classifier to explanation done? Eg how do you obtain saliency weights from a model?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There seems to be an assumption that saliency maps are comparable between classifiers. Are you certain ?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96aa2b2b98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6aa2b2b98_0_109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96aa2b2b9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t/>
            </a:r>
            <a:endParaRPr/>
          </a:p>
        </p:txBody>
      </p:sp>
      <p:sp>
        <p:nvSpPr>
          <p:cNvPr id="313" name="Google Shape;313;g96aa2b2b98_0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6aa2b2b98_0_11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96aa2b2b9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96aa2b2b98_0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6aa2b2b98_0_125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96aa2b2b9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Add a paper reference here</a:t>
            </a:r>
            <a:endParaRPr/>
          </a:p>
        </p:txBody>
      </p:sp>
      <p:sp>
        <p:nvSpPr>
          <p:cNvPr id="331" name="Google Shape;331;g96aa2b2b98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41b59ce3f_0_0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941b59ce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Can add a gif of a person jumping with a sensor attached to the leg to show visual of the jump movement (Georgiana has this)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 figures here show the acceleration magnitude captured by the sensor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 sensor is a Shimmer3 IMU placed on dominant foot; it streams accelerometer data at 1024 Hz (1024 values per second).</a:t>
            </a:r>
            <a:endParaRPr/>
          </a:p>
        </p:txBody>
      </p:sp>
      <p:sp>
        <p:nvSpPr>
          <p:cNvPr id="110" name="Google Shape;110;g941b59ce3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2fdc0259b_0_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92fdc025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92fdc0259b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2b43eb00f_0_38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92b43eb00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Add a slide with example: original TS, weight vector, SM, percentile, discriminative vs.non-discriminative parts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Change the saliency to [0,100] for consistency with figures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Less than 5 mins for intro and related works</a:t>
            </a:r>
            <a:endParaRPr/>
          </a:p>
        </p:txBody>
      </p:sp>
      <p:sp>
        <p:nvSpPr>
          <p:cNvPr id="126" name="Google Shape;126;g92b43eb00f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84335524_0_12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95843355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Briefly go through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958433552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41b59ce3f_0_11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941b59ce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Add a slide with example: original TS, weight vector, SM, percentile, discriminative vs.non-discriminative parts</a:t>
            </a:r>
            <a:endParaRPr/>
          </a:p>
          <a:p>
            <a:pPr indent="0" lvl="0" marL="114300" marR="1143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change here seems very tiny, how big should the noise magnitude be to see an effect? I think this question will be asked in the QA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941b59ce3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2fdc0259b_0_33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92fdc0259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Briefly go through. Explain why you have multiple pertubed test set: (because of multiple threshold for each of the perturbation type 1/2)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92fdc0259b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6aa2b2b98_0_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96aa2b2b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Briefly go through. Explain why you have multiple pertuRbed test set: (because of multiple threshold for each of the perturbation type 1/2)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mention here that 0% means no perturbation, 10% means perturb 10% of time series, 100% perturb all time series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96aa2b2b98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7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6aa2b2b98_0_147"/>
          <p:cNvSpPr txBox="1"/>
          <p:nvPr>
            <p:ph type="title"/>
          </p:nvPr>
        </p:nvSpPr>
        <p:spPr>
          <a:xfrm>
            <a:off x="1219835" y="0"/>
            <a:ext cx="1097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g96aa2b2b98_0_147"/>
          <p:cNvSpPr txBox="1"/>
          <p:nvPr>
            <p:ph idx="1" type="body"/>
          </p:nvPr>
        </p:nvSpPr>
        <p:spPr>
          <a:xfrm>
            <a:off x="609917" y="1600202"/>
            <a:ext cx="5387700" cy="5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g96aa2b2b98_0_147"/>
          <p:cNvSpPr txBox="1"/>
          <p:nvPr>
            <p:ph idx="2" type="body"/>
          </p:nvPr>
        </p:nvSpPr>
        <p:spPr>
          <a:xfrm>
            <a:off x="6200828" y="1600202"/>
            <a:ext cx="5387700" cy="5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96aa2b2b98_0_147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6aa2b2b98_0_152"/>
          <p:cNvSpPr txBox="1"/>
          <p:nvPr>
            <p:ph type="title"/>
          </p:nvPr>
        </p:nvSpPr>
        <p:spPr>
          <a:xfrm>
            <a:off x="1219835" y="0"/>
            <a:ext cx="1097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g96aa2b2b98_0_152"/>
          <p:cNvSpPr txBox="1"/>
          <p:nvPr>
            <p:ph idx="1" type="body"/>
          </p:nvPr>
        </p:nvSpPr>
        <p:spPr>
          <a:xfrm>
            <a:off x="609918" y="1535114"/>
            <a:ext cx="5389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g96aa2b2b98_0_152"/>
          <p:cNvSpPr txBox="1"/>
          <p:nvPr>
            <p:ph idx="2" type="body"/>
          </p:nvPr>
        </p:nvSpPr>
        <p:spPr>
          <a:xfrm>
            <a:off x="609918" y="2174875"/>
            <a:ext cx="5389800" cy="4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g96aa2b2b98_0_152"/>
          <p:cNvSpPr txBox="1"/>
          <p:nvPr>
            <p:ph idx="3" type="body"/>
          </p:nvPr>
        </p:nvSpPr>
        <p:spPr>
          <a:xfrm>
            <a:off x="6196596" y="1535114"/>
            <a:ext cx="539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g96aa2b2b98_0_152"/>
          <p:cNvSpPr txBox="1"/>
          <p:nvPr>
            <p:ph idx="4" type="body"/>
          </p:nvPr>
        </p:nvSpPr>
        <p:spPr>
          <a:xfrm>
            <a:off x="6196596" y="2174875"/>
            <a:ext cx="5391900" cy="4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g96aa2b2b98_0_152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6aa2b2b98_0_159"/>
          <p:cNvSpPr txBox="1"/>
          <p:nvPr>
            <p:ph type="title"/>
          </p:nvPr>
        </p:nvSpPr>
        <p:spPr>
          <a:xfrm>
            <a:off x="1219835" y="0"/>
            <a:ext cx="1097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g96aa2b2b98_0_159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6aa2b2b98_0_162"/>
          <p:cNvSpPr txBox="1"/>
          <p:nvPr>
            <p:ph type="title"/>
          </p:nvPr>
        </p:nvSpPr>
        <p:spPr>
          <a:xfrm>
            <a:off x="609921" y="273050"/>
            <a:ext cx="40131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96aa2b2b98_0_162"/>
          <p:cNvSpPr txBox="1"/>
          <p:nvPr>
            <p:ph idx="1" type="body"/>
          </p:nvPr>
        </p:nvSpPr>
        <p:spPr>
          <a:xfrm>
            <a:off x="4769216" y="273053"/>
            <a:ext cx="6819300" cy="6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g96aa2b2b98_0_162"/>
          <p:cNvSpPr txBox="1"/>
          <p:nvPr>
            <p:ph idx="2" type="body"/>
          </p:nvPr>
        </p:nvSpPr>
        <p:spPr>
          <a:xfrm>
            <a:off x="609921" y="1435103"/>
            <a:ext cx="4013100" cy="52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96aa2b2b98_0_162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aa2b2b98_0_167"/>
          <p:cNvSpPr txBox="1"/>
          <p:nvPr>
            <p:ph type="title"/>
          </p:nvPr>
        </p:nvSpPr>
        <p:spPr>
          <a:xfrm>
            <a:off x="2390962" y="4800601"/>
            <a:ext cx="73191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g96aa2b2b98_0_167"/>
          <p:cNvSpPr/>
          <p:nvPr>
            <p:ph idx="2" type="pic"/>
          </p:nvPr>
        </p:nvSpPr>
        <p:spPr>
          <a:xfrm>
            <a:off x="2390962" y="612775"/>
            <a:ext cx="7319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96aa2b2b98_0_167"/>
          <p:cNvSpPr txBox="1"/>
          <p:nvPr>
            <p:ph idx="1" type="body"/>
          </p:nvPr>
        </p:nvSpPr>
        <p:spPr>
          <a:xfrm>
            <a:off x="2390962" y="5367339"/>
            <a:ext cx="73191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96aa2b2b98_0_167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219835" y="0"/>
            <a:ext cx="1097851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09917" y="680594"/>
            <a:ext cx="10978515" cy="5496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1219835" y="0"/>
            <a:ext cx="1097851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609917" y="1600202"/>
            <a:ext cx="5387605" cy="505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6200828" y="1600202"/>
            <a:ext cx="5387605" cy="505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219835" y="0"/>
            <a:ext cx="1097851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609918" y="1535114"/>
            <a:ext cx="538972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09918" y="2174875"/>
            <a:ext cx="5389723" cy="4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body"/>
          </p:nvPr>
        </p:nvSpPr>
        <p:spPr>
          <a:xfrm>
            <a:off x="6196596" y="1535114"/>
            <a:ext cx="5391840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6196596" y="2174875"/>
            <a:ext cx="5391840" cy="4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219835" y="0"/>
            <a:ext cx="1097851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609921" y="273050"/>
            <a:ext cx="401317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769216" y="273053"/>
            <a:ext cx="6819216" cy="6370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609921" y="1435103"/>
            <a:ext cx="4013173" cy="5208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2390962" y="4800601"/>
            <a:ext cx="731901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/>
          <p:nvPr>
            <p:ph idx="2" type="pic"/>
          </p:nvPr>
        </p:nvSpPr>
        <p:spPr>
          <a:xfrm>
            <a:off x="2390962" y="612775"/>
            <a:ext cx="731901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2390962" y="5367339"/>
            <a:ext cx="731901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6aa2b2b98_0_141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6aa2b2b98_0_143"/>
          <p:cNvSpPr txBox="1"/>
          <p:nvPr>
            <p:ph type="title"/>
          </p:nvPr>
        </p:nvSpPr>
        <p:spPr>
          <a:xfrm>
            <a:off x="1219835" y="0"/>
            <a:ext cx="1097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96aa2b2b98_0_143"/>
          <p:cNvSpPr txBox="1"/>
          <p:nvPr>
            <p:ph idx="1" type="body"/>
          </p:nvPr>
        </p:nvSpPr>
        <p:spPr>
          <a:xfrm>
            <a:off x="609917" y="680594"/>
            <a:ext cx="10978500" cy="54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g96aa2b2b98_0_143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15.jp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1" Type="http://schemas.openxmlformats.org/officeDocument/2006/relationships/image" Target="../media/image10.jp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81908" y="6079104"/>
            <a:ext cx="3330053" cy="648269"/>
            <a:chOff x="0" y="463477"/>
            <a:chExt cx="8343603" cy="1695450"/>
          </a:xfrm>
        </p:grpSpPr>
        <p:pic>
          <p:nvPicPr>
            <p:cNvPr descr="A picture containing drawing&#10;&#10;Description automatically generated" id="11" name="Google Shape;11;p3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643701"/>
              <a:ext cx="2921831" cy="1335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12" name="Google Shape;12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921831" y="643701"/>
              <a:ext cx="1223752" cy="1335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13" name="Google Shape;1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45582" y="463477"/>
              <a:ext cx="2695575" cy="169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sign&#10;&#10;Description automatically generated" id="14" name="Google Shape;1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28376" y="553589"/>
              <a:ext cx="1515227" cy="15152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close up of a logo&#10;&#10;Description automatically generated" id="15" name="Google Shape;1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81167" y="6078882"/>
            <a:ext cx="1015585" cy="7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7315439" y="6091962"/>
            <a:ext cx="386732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Science Foundation Ireland </a:t>
            </a:r>
            <a:b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Centre for Research Training </a:t>
            </a:r>
            <a:b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 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96aa2b2b98_0_132"/>
          <p:cNvGrpSpPr/>
          <p:nvPr/>
        </p:nvGrpSpPr>
        <p:grpSpPr>
          <a:xfrm>
            <a:off x="81908" y="6079123"/>
            <a:ext cx="3329932" cy="648340"/>
            <a:chOff x="0" y="463477"/>
            <a:chExt cx="8343602" cy="1695450"/>
          </a:xfrm>
        </p:grpSpPr>
        <p:pic>
          <p:nvPicPr>
            <p:cNvPr descr="A picture containing drawing&#10;&#10;Description automatically generated" id="51" name="Google Shape;51;g96aa2b2b98_0_132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643701"/>
              <a:ext cx="2921833" cy="1335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52" name="Google Shape;52;g96aa2b2b98_0_1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921831" y="643701"/>
              <a:ext cx="1223753" cy="1335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53" name="Google Shape;53;g96aa2b2b98_0_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45582" y="463477"/>
              <a:ext cx="2695575" cy="169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sign&#10;&#10;Description automatically generated" id="54" name="Google Shape;54;g96aa2b2b98_0_1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28376" y="553589"/>
              <a:ext cx="1515226" cy="15152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close up of a logo&#10;&#10;Description automatically generated" id="55" name="Google Shape;55;g96aa2b2b98_0_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81167" y="6078882"/>
            <a:ext cx="1015588" cy="7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96aa2b2b98_0_132"/>
          <p:cNvSpPr txBox="1"/>
          <p:nvPr/>
        </p:nvSpPr>
        <p:spPr>
          <a:xfrm>
            <a:off x="7315439" y="6091962"/>
            <a:ext cx="3867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Science Foundation Ireland </a:t>
            </a:r>
            <a:b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Centre for Research Training </a:t>
            </a:r>
            <a:b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 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96aa2b2b98_0_132"/>
          <p:cNvSpPr txBox="1"/>
          <p:nvPr>
            <p:ph idx="12" type="sldNum"/>
          </p:nvPr>
        </p:nvSpPr>
        <p:spPr>
          <a:xfrm>
            <a:off x="11404987" y="9585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arxiv.org/abs/1602.04938" TargetMode="External"/><Relationship Id="rId4" Type="http://schemas.openxmlformats.org/officeDocument/2006/relationships/hyperlink" Target="https://doi.org/10.1007/s10618-019-00633-3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/>
          <p:nvPr/>
        </p:nvSpPr>
        <p:spPr>
          <a:xfrm>
            <a:off x="936300" y="1525975"/>
            <a:ext cx="10500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Model-Agnostic Approach to Quantifying the Informativeness of Explanation Methods  for Time Series Classification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4472100" y="4294475"/>
            <a:ext cx="68343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 Trang Nguyen</a:t>
            </a: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Thach Le Nguyen, Georgiana Ifrim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School of Computer Science, University College Dublin, Ireland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50ce563d9_9_0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Methods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950ce563d9_9_0"/>
          <p:cNvPicPr preferRelativeResize="0"/>
          <p:nvPr/>
        </p:nvPicPr>
        <p:blipFill rotWithShape="1">
          <a:blip r:embed="rId3">
            <a:alphaModFix/>
          </a:blip>
          <a:srcRect b="8500" l="0" r="0" t="-8500"/>
          <a:stretch/>
        </p:blipFill>
        <p:spPr>
          <a:xfrm>
            <a:off x="3885300" y="3436749"/>
            <a:ext cx="4132075" cy="10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950ce563d9_9_0"/>
          <p:cNvSpPr txBox="1"/>
          <p:nvPr/>
        </p:nvSpPr>
        <p:spPr>
          <a:xfrm>
            <a:off x="625850" y="1038900"/>
            <a:ext cx="104964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</a:rPr>
              <a:t>Quantifying the Informativeness of Explanation Methods</a:t>
            </a:r>
            <a:endParaRPr b="1" i="0" sz="24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i="0" lang="en-GB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Measure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the impact of the accuracy reduction induced by different explanation methods by estimating the area under the (explanation</a:t>
            </a:r>
            <a:r>
              <a:rPr lang="en-GB" sz="1800">
                <a:solidFill>
                  <a:schemeClr val="dk1"/>
                </a:solidFill>
              </a:rPr>
              <a:t>-driven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accuracy curve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Method: use trapezoidal rule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Proposed Metric: </a:t>
            </a:r>
            <a:r>
              <a:rPr b="1" i="1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eLoss</a:t>
            </a:r>
            <a:endParaRPr b="1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- value of each step between the 0-1 range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- number of steps (</a:t>
            </a:r>
            <a:r>
              <a:rPr b="0" i="1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100/k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</a:t>
            </a:r>
            <a:r>
              <a:rPr b="0" baseline="-25000" i="1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1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- the accuracy at step i, measured by a referee classifier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950ce563d9_9_0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1" name="Google Shape;181;g950ce563d9_9_0"/>
          <p:cNvSpPr txBox="1"/>
          <p:nvPr/>
        </p:nvSpPr>
        <p:spPr>
          <a:xfrm>
            <a:off x="3998425" y="3726100"/>
            <a:ext cx="4019100" cy="94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8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41b59ce3f_0_34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Methods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941b59ce3f_0_34"/>
          <p:cNvSpPr txBox="1"/>
          <p:nvPr/>
        </p:nvSpPr>
        <p:spPr>
          <a:xfrm>
            <a:off x="625850" y="1343700"/>
            <a:ext cx="104964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Quantifying the Informativeness of Explanation Methods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i="0" lang="en-GB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Measure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941b59ce3f_0_34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0" name="Google Shape;190;g941b59ce3f_0_34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350" y="2523875"/>
            <a:ext cx="5980725" cy="3698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g941b59ce3f_0_34"/>
          <p:cNvCxnSpPr/>
          <p:nvPr/>
        </p:nvCxnSpPr>
        <p:spPr>
          <a:xfrm>
            <a:off x="5219975" y="3801225"/>
            <a:ext cx="0" cy="176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g941b59ce3f_0_34"/>
          <p:cNvCxnSpPr/>
          <p:nvPr/>
        </p:nvCxnSpPr>
        <p:spPr>
          <a:xfrm>
            <a:off x="5765650" y="4359275"/>
            <a:ext cx="12300" cy="121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g941b59ce3f_0_34"/>
          <p:cNvCxnSpPr/>
          <p:nvPr/>
        </p:nvCxnSpPr>
        <p:spPr>
          <a:xfrm>
            <a:off x="5294375" y="5797850"/>
            <a:ext cx="44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94" name="Google Shape;194;g941b59ce3f_0_34"/>
          <p:cNvSpPr txBox="1"/>
          <p:nvPr/>
        </p:nvSpPr>
        <p:spPr>
          <a:xfrm>
            <a:off x="5455600" y="5921875"/>
            <a:ext cx="277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941b59ce3f_0_34"/>
          <p:cNvSpPr txBox="1"/>
          <p:nvPr/>
        </p:nvSpPr>
        <p:spPr>
          <a:xfrm>
            <a:off x="6571750" y="2196450"/>
            <a:ext cx="45567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of the red-bounded trapezoid: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k (acc</a:t>
            </a:r>
            <a:r>
              <a:rPr b="0" baseline="-2500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previous step</a:t>
            </a: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acc</a:t>
            </a:r>
            <a:r>
              <a:rPr b="0" baseline="-2500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step</a:t>
            </a: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g941b59ce3f_0_34"/>
          <p:cNvCxnSpPr/>
          <p:nvPr/>
        </p:nvCxnSpPr>
        <p:spPr>
          <a:xfrm flipH="1" rot="10800000">
            <a:off x="5517600" y="2560975"/>
            <a:ext cx="1004400" cy="17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584335524_0_22"/>
          <p:cNvSpPr txBox="1"/>
          <p:nvPr/>
        </p:nvSpPr>
        <p:spPr>
          <a:xfrm>
            <a:off x="610475" y="936400"/>
            <a:ext cx="71148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GB" sz="2400"/>
              <a:t>Evaluating Explanations:</a:t>
            </a:r>
            <a:endParaRPr sz="2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GB" sz="2000"/>
              <a:t>One Explanation:</a:t>
            </a:r>
            <a:endParaRPr b="1" sz="20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For a set of thresholds from 0-100, identify the </a:t>
            </a:r>
            <a:r>
              <a:rPr b="1" lang="en-GB" sz="1800"/>
              <a:t>discriminative</a:t>
            </a:r>
            <a:r>
              <a:rPr lang="en-GB" sz="1800"/>
              <a:t> and</a:t>
            </a:r>
            <a:r>
              <a:rPr b="1" lang="en-GB" sz="1800"/>
              <a:t> non-discriminative </a:t>
            </a:r>
            <a:r>
              <a:rPr lang="en-GB" sz="1800"/>
              <a:t>parts. Perturb these parts of the test time series.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If the explanation method is informative, the accuracy (measured by a referee classifier) drops more when the discriminative parts are perturbed.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GB" sz="1800">
                <a:solidFill>
                  <a:schemeClr val="dk1"/>
                </a:solidFill>
              </a:rPr>
              <a:t>Method is informative when Type1 eLoss (eLoss</a:t>
            </a:r>
            <a:r>
              <a:rPr baseline="-25000" lang="en-GB" sz="1800">
                <a:solidFill>
                  <a:schemeClr val="dk1"/>
                </a:solidFill>
              </a:rPr>
              <a:t>1</a:t>
            </a:r>
            <a:r>
              <a:rPr lang="en-GB" sz="1800">
                <a:solidFill>
                  <a:schemeClr val="dk1"/>
                </a:solidFill>
              </a:rPr>
              <a:t>) is less than Type2 eLoss (eLoss</a:t>
            </a:r>
            <a:r>
              <a:rPr baseline="-25000" lang="en-GB" sz="1800">
                <a:solidFill>
                  <a:schemeClr val="dk1"/>
                </a:solidFill>
              </a:rPr>
              <a:t>2</a:t>
            </a:r>
            <a:r>
              <a:rPr lang="en-GB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GB" sz="1800">
                <a:solidFill>
                  <a:srgbClr val="202122"/>
                </a:solidFill>
                <a:highlight>
                  <a:schemeClr val="lt1"/>
                </a:highlight>
              </a:rPr>
              <a:t>Δ</a:t>
            </a:r>
            <a:r>
              <a:rPr lang="en-GB" sz="1800">
                <a:solidFill>
                  <a:schemeClr val="dk1"/>
                </a:solidFill>
              </a:rPr>
              <a:t>eLoss &gt;0:</a:t>
            </a:r>
            <a:r>
              <a:rPr lang="en-GB" sz="1800"/>
              <a:t> </a:t>
            </a:r>
            <a:endParaRPr sz="1800"/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3" name="Google Shape;203;g958433552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950" y="1862000"/>
            <a:ext cx="3077400" cy="17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9584335524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375" y="4657729"/>
            <a:ext cx="3840035" cy="6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9584335524_0_22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Research Methods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9584335524_0_22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7" name="Google Shape;207;g9584335524_0_22"/>
          <p:cNvSpPr txBox="1"/>
          <p:nvPr/>
        </p:nvSpPr>
        <p:spPr>
          <a:xfrm>
            <a:off x="8206525" y="3702400"/>
            <a:ext cx="26829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Figure: Change of accuracy when the test set is perturbed with a threshold k.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6aa2b2b98_1_1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Research Methods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96aa2b2b98_1_1"/>
          <p:cNvSpPr txBox="1"/>
          <p:nvPr/>
        </p:nvSpPr>
        <p:spPr>
          <a:xfrm>
            <a:off x="672350" y="1170500"/>
            <a:ext cx="10366200" cy="4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GB" sz="2400"/>
              <a:t>Evaluating Explanations:</a:t>
            </a:r>
            <a:endParaRPr sz="2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GB" sz="2000"/>
              <a:t>Multiple Explanations:</a:t>
            </a:r>
            <a:endParaRPr b="1" sz="20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For</a:t>
            </a:r>
            <a:r>
              <a:rPr lang="en-GB" sz="1800"/>
              <a:t> </a:t>
            </a:r>
            <a:r>
              <a:rPr lang="en-GB" sz="1800">
                <a:solidFill>
                  <a:schemeClr val="dk1"/>
                </a:solidFill>
              </a:rPr>
              <a:t>set of thresholds from 0-100, identify </a:t>
            </a:r>
            <a:r>
              <a:rPr b="1" lang="en-GB" sz="1800">
                <a:solidFill>
                  <a:schemeClr val="dk1"/>
                </a:solidFill>
              </a:rPr>
              <a:t>only the discriminative</a:t>
            </a:r>
            <a:r>
              <a:rPr lang="en-GB" sz="1800">
                <a:solidFill>
                  <a:schemeClr val="dk1"/>
                </a:solidFill>
              </a:rPr>
              <a:t> parts. Perturb these parts of the test time series.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GB" sz="1800">
                <a:solidFill>
                  <a:schemeClr val="dk1"/>
                </a:solidFill>
              </a:rPr>
              <a:t>Most informative explanation leads to most accuracy drop (measured by a referee classifier), when the discriminative parts are perturbed.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GB" sz="1800">
                <a:solidFill>
                  <a:schemeClr val="dk1"/>
                </a:solidFill>
              </a:rPr>
              <a:t>Most informative method has lowest eLoss</a:t>
            </a:r>
            <a:r>
              <a:rPr baseline="-25000" lang="en-GB" sz="1800">
                <a:solidFill>
                  <a:schemeClr val="dk1"/>
                </a:solidFill>
              </a:rPr>
              <a:t>1</a:t>
            </a:r>
            <a:endParaRPr baseline="-25000"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GB" sz="1800">
                <a:solidFill>
                  <a:schemeClr val="dk1"/>
                </a:solidFill>
              </a:rPr>
              <a:t>Compare eLoss</a:t>
            </a:r>
            <a:r>
              <a:rPr baseline="-25000" lang="en-GB" sz="1800">
                <a:solidFill>
                  <a:schemeClr val="dk1"/>
                </a:solidFill>
              </a:rPr>
              <a:t>1</a:t>
            </a:r>
            <a:r>
              <a:rPr lang="en-GB" sz="1800">
                <a:solidFill>
                  <a:schemeClr val="dk1"/>
                </a:solidFill>
              </a:rPr>
              <a:t> of the methods under investigation</a:t>
            </a:r>
            <a:endParaRPr sz="1800">
              <a:solidFill>
                <a:schemeClr val="dk1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5" name="Google Shape;215;g96aa2b2b98_1_1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2b43eb00f_0_44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92b43eb00f_0_44"/>
          <p:cNvSpPr txBox="1"/>
          <p:nvPr/>
        </p:nvSpPr>
        <p:spPr>
          <a:xfrm>
            <a:off x="625850" y="1496100"/>
            <a:ext cx="68061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 Methods: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MrSEQL-SM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ResNet-CAM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MrSEQL-LIME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92b43eb00f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475" y="1597125"/>
            <a:ext cx="8766050" cy="21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92b43eb00f_0_44"/>
          <p:cNvSpPr txBox="1"/>
          <p:nvPr/>
        </p:nvSpPr>
        <p:spPr>
          <a:xfrm>
            <a:off x="6186650" y="1496100"/>
            <a:ext cx="68061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Referee Classifiers: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MrSEQL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ROCKET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WEASEL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92b43eb00f_0_44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50ce563d9_9_27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Experiments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950ce563d9_9_27"/>
          <p:cNvSpPr txBox="1"/>
          <p:nvPr/>
        </p:nvSpPr>
        <p:spPr>
          <a:xfrm>
            <a:off x="625850" y="1496100"/>
            <a:ext cx="48423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 Single Method: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GB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Type1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curve in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GB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Type2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curve in </a:t>
            </a:r>
            <a:r>
              <a:rPr b="0" i="0" lang="en-GB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endParaRPr b="0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row shows an explanation method and the accuracy of 3 referee classifiers for different levels of Type1 and Type2 noise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55600" lvl="1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 method is informative when the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curve is </a:t>
            </a:r>
            <a:r>
              <a:rPr b="1" i="1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below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0" i="0" lang="en-GB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curve (loss in accuracy due to the explanation)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950ce563d9_9_27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4" name="Google Shape;234;g950ce563d9_9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000" y="698075"/>
            <a:ext cx="6425397" cy="524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50ce563d9_9_35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Experiments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950ce563d9_9_35"/>
          <p:cNvSpPr txBox="1"/>
          <p:nvPr/>
        </p:nvSpPr>
        <p:spPr>
          <a:xfrm>
            <a:off x="625850" y="1038900"/>
            <a:ext cx="104964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</a:rPr>
              <a:t>Evaluate Single Method: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42" name="Google Shape;242;g950ce563d9_9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6775" y="1479000"/>
            <a:ext cx="7547148" cy="45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950ce563d9_9_35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g950ce563d9_9_35"/>
          <p:cNvSpPr txBox="1"/>
          <p:nvPr/>
        </p:nvSpPr>
        <p:spPr>
          <a:xfrm>
            <a:off x="3531875" y="3398325"/>
            <a:ext cx="5547600" cy="81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950ce563d9_9_35"/>
          <p:cNvSpPr/>
          <p:nvPr/>
        </p:nvSpPr>
        <p:spPr>
          <a:xfrm>
            <a:off x="3395050" y="3404375"/>
            <a:ext cx="5456700" cy="75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950ce563d9_9_35"/>
          <p:cNvSpPr txBox="1"/>
          <p:nvPr/>
        </p:nvSpPr>
        <p:spPr>
          <a:xfrm>
            <a:off x="9079475" y="3434675"/>
            <a:ext cx="2503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Method is informative when </a:t>
            </a:r>
            <a:r>
              <a:rPr b="1" lang="en-GB"/>
              <a:t>ΔeLoss &gt;0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50ce563d9_9_43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950ce563d9_9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1750" y="682726"/>
            <a:ext cx="8367324" cy="53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950ce563d9_9_43"/>
          <p:cNvSpPr txBox="1"/>
          <p:nvPr/>
        </p:nvSpPr>
        <p:spPr>
          <a:xfrm>
            <a:off x="625850" y="1496100"/>
            <a:ext cx="34839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 Multiple Methods:</a:t>
            </a:r>
            <a:endParaRPr b="1" i="0" sz="2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informative method has the lowest (most impacted) explanation curve plotted by accuracy of referee classifier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950ce563d9_9_43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61ec42f23_2_0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Experiments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961ec42f23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075" y="1568950"/>
            <a:ext cx="8326750" cy="51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961ec42f23_2_0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Google Shape;264;g961ec42f23_2_0"/>
          <p:cNvSpPr/>
          <p:nvPr/>
        </p:nvSpPr>
        <p:spPr>
          <a:xfrm>
            <a:off x="3331250" y="3632975"/>
            <a:ext cx="6025500" cy="95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961ec42f23_2_0"/>
          <p:cNvSpPr/>
          <p:nvPr/>
        </p:nvSpPr>
        <p:spPr>
          <a:xfrm>
            <a:off x="7358550" y="3632850"/>
            <a:ext cx="954900" cy="954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961ec42f23_2_0"/>
          <p:cNvSpPr txBox="1"/>
          <p:nvPr/>
        </p:nvSpPr>
        <p:spPr>
          <a:xfrm>
            <a:off x="457200" y="1066800"/>
            <a:ext cx="5940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Evaluate Multiple Explanation Methods: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50ce563d9_9_51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950ce563d9_9_51"/>
          <p:cNvSpPr txBox="1"/>
          <p:nvPr/>
        </p:nvSpPr>
        <p:spPr>
          <a:xfrm>
            <a:off x="625850" y="1115100"/>
            <a:ext cx="110925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</a:rPr>
              <a:t>Sanity Check for Experiment Result</a:t>
            </a:r>
            <a:endParaRPr b="1" sz="24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MrSEQL-SM explanation is the most informative according to the quantitative estimation and also the  qualitative sanity check. The qualitative result is confirmed by a domain expert in sports science.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274" name="Google Shape;274;g950ce563d9_9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675" y="2313050"/>
            <a:ext cx="6714225" cy="43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950ce563d9_9_51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50ce563d9_7_12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950ce563d9_7_12"/>
          <p:cNvSpPr txBox="1"/>
          <p:nvPr/>
        </p:nvSpPr>
        <p:spPr>
          <a:xfrm>
            <a:off x="530125" y="1384625"/>
            <a:ext cx="112914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 Classification (TSC)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task common in many real-life applications, especially Human Activity Recognition tasks; often requires </a:t>
            </a:r>
            <a:r>
              <a:rPr b="1" i="0" lang="en-GB" sz="2100" u="none" cap="none" strike="noStrike">
                <a:solidFill>
                  <a:srgbClr val="000000"/>
                </a:solidFill>
              </a:rPr>
              <a:t>explanation</a:t>
            </a: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algorithm’s prediction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1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950ce563d9_7_12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5" name="Google Shape;105;g950ce563d9_7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375" y="3087800"/>
            <a:ext cx="4431057" cy="29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950ce563d9_7_12"/>
          <p:cNvSpPr txBox="1"/>
          <p:nvPr/>
        </p:nvSpPr>
        <p:spPr>
          <a:xfrm>
            <a:off x="6732650" y="3497500"/>
            <a:ext cx="7156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/>
              <a:t>Landing Classes: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Normal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Bending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Stumble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50ce563d9_9_72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950ce563d9_9_72"/>
          <p:cNvSpPr txBox="1"/>
          <p:nvPr/>
        </p:nvSpPr>
        <p:spPr>
          <a:xfrm>
            <a:off x="625850" y="1343700"/>
            <a:ext cx="106956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possible to </a:t>
            </a:r>
            <a:r>
              <a:rPr b="1" i="0" lang="en-GB" sz="2400" u="none" cap="none" strike="noStrike">
                <a:solidFill>
                  <a:srgbClr val="000000"/>
                </a:solidFill>
              </a:rPr>
              <a:t>quantitatively evaluate the informativeness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explanation methods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999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1" lang="en-GB" sz="1800"/>
              <a:t>Key ingredients:</a:t>
            </a:r>
            <a:r>
              <a:rPr lang="en-GB" sz="1800"/>
              <a:t> a set of explanation methods, explanation-driven perturbation, referee classifiers, explanation-driven loss in accuracy</a:t>
            </a:r>
            <a:endParaRPr sz="1800"/>
          </a:p>
          <a:p>
            <a:pPr indent="-342900" lvl="1" marL="80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sanity check step (qualitative assessment) confirms the experiment result (quantitative assessment)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0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999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/>
              <a:t>Our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/>
              <a:t>approach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/>
              <a:t>enables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user to assess an existing explanation method in the context of a given application or to evaluate different </a:t>
            </a:r>
            <a:r>
              <a:rPr lang="en-GB" sz="1800"/>
              <a:t>explanation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 and opt for one that works best for a specific use case.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/>
              <a:t>Our method can be used to filter a set of potential explanation methods before conducting expensive user-studies.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extLst>
                <a:ext uri="http://customooxmlschemas.google.com/">
                  <go:slidesCustomData xmlns:go="http://customooxmlschemas.google.com/" textRoundtripDataId="15"/>
                </a:ext>
              </a:extLs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950ce563d9_9_72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2b43eb00f_0_51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Work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92b43eb00f_0_51"/>
          <p:cNvSpPr txBox="1"/>
          <p:nvPr/>
        </p:nvSpPr>
        <p:spPr>
          <a:xfrm>
            <a:off x="625850" y="1496100"/>
            <a:ext cx="103710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perturbation approaches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noise vs. Centroid-based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comparison benchmarks - lower/upper bound on informativeness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Type 1-2 vs. Compare Type 1-Random SM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more/diverse referee classifiers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Detangle the robustness to noise from impact of explanation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Quantify other XAI properties in the context of TSC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Coverage, stability, and more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92b43eb00f_0_51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6aa2b2b98_0_17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/>
              <a:t>Acknowledgements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96aa2b2b98_0_17"/>
          <p:cNvSpPr txBox="1"/>
          <p:nvPr/>
        </p:nvSpPr>
        <p:spPr>
          <a:xfrm>
            <a:off x="625850" y="1115100"/>
            <a:ext cx="103710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This work was funded by Science Foundation Ireland through the SFI Centre for Research Training in Machine Learning (18/CRT/6183), the Insight Centre for Data Analytics (12/RC/2289 P2) and the VistaMilk SFI Research Centre (SFI/16/RC/3835).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299" name="Google Shape;299;g96aa2b2b98_0_17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0" name="Google Shape;300;g96aa2b2b98_0_17"/>
          <p:cNvSpPr txBox="1"/>
          <p:nvPr/>
        </p:nvSpPr>
        <p:spPr>
          <a:xfrm>
            <a:off x="368575" y="26869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/>
              <a:t>Q&amp;A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96aa2b2b9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952" y="3322550"/>
            <a:ext cx="2539701" cy="253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6aa2b2b98_0_31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/>
              <a:t>References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96aa2b2b98_0_31"/>
          <p:cNvSpPr txBox="1"/>
          <p:nvPr/>
        </p:nvSpPr>
        <p:spPr>
          <a:xfrm>
            <a:off x="625850" y="1496100"/>
            <a:ext cx="103710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[1] Ribeiro, M.T., Singh, S., Guestrin, C.: "Why should I trust you?": Explaining the predictions of any classier. CoRR abs/1602.04938 (2016),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http://arxiv.org/abs/1602.04938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[2] Le Nguyen, T., Gsponer, S., Ilie, I., O'Reilly, M., Ifrim, G.: Interpretable time series classification using linear models and multi-resolution multi-domain symbolic representations. Data Mining and Knowledge Discovery 33(4), 1183{1222 (Jul 2019).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https://doi.org/10.1007/s10618-019-00633-3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[3] Zhou, B., Khosla, A., A., L., Oliva, A., Torralba, A.: Learning Deep Features for Discriminative Localization. CVPR (2016)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309" name="Google Shape;309;g96aa2b2b98_0_31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6aa2b2b98_0_109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/>
              <a:t>Related Work</a:t>
            </a:r>
            <a:endParaRPr sz="3600"/>
          </a:p>
        </p:txBody>
      </p:sp>
      <p:sp>
        <p:nvSpPr>
          <p:cNvPr id="316" name="Google Shape;316;g96aa2b2b98_0_109"/>
          <p:cNvSpPr txBox="1"/>
          <p:nvPr/>
        </p:nvSpPr>
        <p:spPr>
          <a:xfrm>
            <a:off x="625850" y="1496100"/>
            <a:ext cx="102564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Time Series Classification State-of-the-Art Algorithms vs Explainability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317" name="Google Shape;317;g96aa2b2b98_0_109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{B301E18C-5095-49CE-9676-327CE3D67E26}</a:tableStyleId>
              </a:tblPr>
              <a:tblGrid>
                <a:gridCol w="3850825"/>
                <a:gridCol w="3609750"/>
                <a:gridCol w="2832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extLst>
                            <a:ext uri="http://customooxmlschemas.google.com/">
                              <go:slidesCustomData xmlns:go="http://customooxmlschemas.google.com/" textRoundtripDataId="17"/>
                            </a:ext>
                          </a:extLst>
                        </a:rPr>
                        <a:t>Methods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Examples 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extLst>
                            <a:ext uri="http://customooxmlschemas.google.com/">
                              <go:slidesCustomData xmlns:go="http://customooxmlschemas.google.com/" textRoundtripDataId="18"/>
                            </a:ext>
                          </a:extLst>
                        </a:rPr>
                        <a:t>Explainability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Nearest Neighbor + Distance measure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1NN-Euclidean/1NN-DTW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Case-based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Shapelet-based + Linear Classifier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Shapelet Transform, Learning Shapelets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Intrinsic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Dictionary-based + 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Linear Classifier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SAX-VSM</a:t>
                      </a:r>
                      <a:r>
                        <a:rPr lang="en-GB">
                          <a:extLst>
                            <a:ext uri="http://customooxmlschemas.google.com/">
                              <go:slidesCustomData xmlns:go="http://customooxmlschemas.google.com/" textRoundtripDataId="19"/>
                            </a:ext>
                          </a:extLst>
                        </a:rPr>
                        <a:t>, </a:t>
                      </a:r>
                      <a:r>
                        <a:rPr lang="en-GB">
                          <a:extLst>
                            <a:ext uri="http://customooxmlschemas.google.com/">
                              <go:slidesCustomData xmlns:go="http://customooxmlschemas.google.com/" textRoundtripDataId="20"/>
                            </a:ext>
                          </a:extLst>
                        </a:rPr>
                        <a:t>MrSEQL</a:t>
                      </a:r>
                      <a:r>
                        <a:rPr lang="en-GB"/>
                        <a:t>, ROCKET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Intrinsic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Ensembles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HIVE-COTE, BOSS, TSCHIEF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Post-hoc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Deep Learning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ResNet, FCN, InceptionTime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Post-hoc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18" name="Google Shape;318;g96aa2b2b98_0_109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6aa2b2b98_0_117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/>
              <a:t>Related Work</a:t>
            </a:r>
            <a:endParaRPr sz="3600"/>
          </a:p>
        </p:txBody>
      </p:sp>
      <p:pic>
        <p:nvPicPr>
          <p:cNvPr id="325" name="Google Shape;325;g96aa2b2b98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475" y="3419450"/>
            <a:ext cx="6864225" cy="27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96aa2b2b98_0_117"/>
          <p:cNvSpPr txBox="1"/>
          <p:nvPr/>
        </p:nvSpPr>
        <p:spPr>
          <a:xfrm>
            <a:off x="625850" y="1496100"/>
            <a:ext cx="105339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>
                <a:solidFill>
                  <a:schemeClr val="dk1"/>
                </a:solidFill>
              </a:rPr>
              <a:t>Saliency Map (SM):</a:t>
            </a:r>
            <a:r>
              <a:rPr lang="en-GB" sz="2400">
                <a:solidFill>
                  <a:schemeClr val="dk1"/>
                </a:solidFill>
              </a:rPr>
              <a:t> Explanation for </a:t>
            </a:r>
            <a:r>
              <a:rPr lang="en-GB" sz="2400"/>
              <a:t>Time Series Classification</a:t>
            </a:r>
            <a:endParaRPr sz="2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 visualisation approach to highlight parts of a time series that are important for the TSC model in making a prediction.</a:t>
            </a:r>
            <a:endParaRPr sz="2100"/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produced by matching a time series with a </a:t>
            </a:r>
            <a:r>
              <a:rPr b="1" lang="en-GB" sz="2100"/>
              <a:t>vector of weights (explanation)</a:t>
            </a:r>
            <a:r>
              <a:rPr lang="en-GB" sz="2100"/>
              <a:t> using a heatmap.</a:t>
            </a:r>
            <a:endParaRPr sz="21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27" name="Google Shape;327;g96aa2b2b98_0_117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6aa2b2b98_0_125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/>
              <a:t>Related Work</a:t>
            </a:r>
            <a:endParaRPr sz="3600"/>
          </a:p>
        </p:txBody>
      </p:sp>
      <p:sp>
        <p:nvSpPr>
          <p:cNvPr id="334" name="Google Shape;334;g96aa2b2b98_0_125"/>
          <p:cNvSpPr txBox="1"/>
          <p:nvPr/>
        </p:nvSpPr>
        <p:spPr>
          <a:xfrm>
            <a:off x="625850" y="1496100"/>
            <a:ext cx="104178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Explanation in Other Domains: </a:t>
            </a:r>
            <a:endParaRPr sz="2400"/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Computer Vision (mostly saliency-based explanation)</a:t>
            </a:r>
            <a:endParaRPr sz="21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Class Activation Map (CAM)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Gradient-weighted Class Activation Map (Grad-CAM)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Guided Backpropagation (GBP)</a:t>
            </a:r>
            <a:endParaRPr sz="1800"/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General: </a:t>
            </a:r>
            <a:r>
              <a:rPr lang="en-GB" sz="1800">
                <a:solidFill>
                  <a:schemeClr val="dk1"/>
                </a:solidFill>
              </a:rPr>
              <a:t>Local Interpretable Model-Agnostic Explanations (LIME)</a:t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4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21"/>
                  </a:ext>
                </a:extLst>
              </a:rPr>
              <a:t>Explanation Assessment:</a:t>
            </a:r>
            <a:r>
              <a:rPr lang="en-GB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Work by </a:t>
            </a:r>
            <a:r>
              <a:rPr lang="en-GB" sz="2100">
                <a:extLst>
                  <a:ext uri="http://customooxmlschemas.google.com/">
                    <go:slidesCustomData xmlns:go="http://customooxmlschemas.google.com/" textRoundtripDataId="22"/>
                  </a:ext>
                </a:extLst>
              </a:rPr>
              <a:t>(Adebayo, 2018)</a:t>
            </a:r>
            <a:r>
              <a:rPr lang="en-GB" sz="2100"/>
              <a:t> attempts to visually and statistically evaluate the quality of a few saliency-based methods by tracking changes of the SM when the model parameters and test labels are randomized (qualitative assessment).</a:t>
            </a:r>
            <a:endParaRPr sz="2100"/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Not much work on quantitative assessment of explanation methods for TSC</a:t>
            </a:r>
            <a:endParaRPr sz="2100"/>
          </a:p>
        </p:txBody>
      </p:sp>
      <p:sp>
        <p:nvSpPr>
          <p:cNvPr id="335" name="Google Shape;335;g96aa2b2b98_0_125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41b59ce3f_0_0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3" name="Google Shape;113;g941b59ce3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400" y="606575"/>
            <a:ext cx="9530399" cy="385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941b59ce3f_0_0"/>
          <p:cNvSpPr txBox="1"/>
          <p:nvPr/>
        </p:nvSpPr>
        <p:spPr>
          <a:xfrm>
            <a:off x="733025" y="4540625"/>
            <a:ext cx="109071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980000"/>
                </a:solidFill>
              </a:rPr>
              <a:t>⇒ </a:t>
            </a:r>
            <a:r>
              <a:rPr lang="en-GB" sz="3000">
                <a:solidFill>
                  <a:srgbClr val="980000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Challenge: </a:t>
            </a:r>
            <a:r>
              <a:rPr b="1" i="1" lang="en-GB" sz="3000">
                <a:solidFill>
                  <a:srgbClr val="980000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How to assess and objectively compare TSC explanation methods?</a:t>
            </a:r>
            <a:endParaRPr sz="3000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2fdc0259b_0_7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92fdc0259b_0_7"/>
          <p:cNvSpPr txBox="1"/>
          <p:nvPr/>
        </p:nvSpPr>
        <p:spPr>
          <a:xfrm>
            <a:off x="625850" y="1496100"/>
            <a:ext cx="111504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focus on </a:t>
            </a:r>
            <a:r>
              <a:rPr b="1" i="0" lang="en-GB" sz="2400" u="none" cap="none" strike="noStrike">
                <a:solidFill>
                  <a:srgbClr val="000000"/>
                </a:solidFill>
              </a:rPr>
              <a:t>quantitative assessment of explanations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TSC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saliency-based explanations produced by the following methods: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■"/>
            </a:pPr>
            <a:r>
              <a:rPr b="0" i="0" lang="en-GB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MrSEQL-SM: 	</a:t>
            </a: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Saliency Map computed from MrSEQL linear classifier weights [2]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■"/>
            </a:pPr>
            <a:r>
              <a:rPr b="0" i="0" lang="en-GB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CAM:			</a:t>
            </a: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Activation Map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(explaining FCN/ResNet models) </a:t>
            </a:r>
            <a:r>
              <a:rPr lang="en-GB" sz="2000"/>
              <a:t>[3]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■"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LIME:			Local Interpretable Model-Agnostic Explanations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(explaining any models) [1]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92fdc0259b_0_7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2b43eb00f_0_38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Research Methods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92b43eb00f_0_38"/>
          <p:cNvSpPr txBox="1"/>
          <p:nvPr/>
        </p:nvSpPr>
        <p:spPr>
          <a:xfrm>
            <a:off x="672350" y="1170500"/>
            <a:ext cx="11291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1" lang="en-GB" sz="2600"/>
              <a:t>Key Concepts:</a:t>
            </a:r>
            <a:endParaRPr b="1" sz="26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GB" sz="2000">
                <a:solidFill>
                  <a:schemeClr val="dk1"/>
                </a:solidFill>
              </a:rPr>
              <a:t>Explanation as a Saliency Map</a:t>
            </a:r>
            <a:r>
              <a:rPr lang="en-GB" sz="2000">
                <a:solidFill>
                  <a:schemeClr val="dk1"/>
                </a:solidFill>
              </a:rPr>
              <a:t>: produced by matching a time series with a vector of weights (explanation) using a heatmap → </a:t>
            </a:r>
            <a:r>
              <a:rPr b="1" lang="en-GB" sz="1700">
                <a:solidFill>
                  <a:schemeClr val="dk1"/>
                </a:solidFill>
              </a:rPr>
              <a:t>highlight the discriminative parts</a:t>
            </a:r>
            <a:r>
              <a:rPr lang="en-GB" sz="1700">
                <a:solidFill>
                  <a:schemeClr val="dk1"/>
                </a:solidFill>
              </a:rPr>
              <a:t> of the time series</a:t>
            </a:r>
            <a:endParaRPr sz="17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GB" sz="2000">
                <a:solidFill>
                  <a:schemeClr val="dk1"/>
                </a:solidFill>
              </a:rPr>
              <a:t>Referee Classifiers</a:t>
            </a:r>
            <a:r>
              <a:rPr lang="en-GB" sz="2000">
                <a:solidFill>
                  <a:schemeClr val="dk1"/>
                </a:solidFill>
              </a:rPr>
              <a:t>: independent TS classifiers to evaluate the explanation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GB" sz="2000">
                <a:solidFill>
                  <a:schemeClr val="dk1"/>
                </a:solidFill>
              </a:rPr>
              <a:t>Explanation Informativeness:</a:t>
            </a:r>
            <a:r>
              <a:rPr lang="en-GB" sz="2000">
                <a:solidFill>
                  <a:schemeClr val="dk1"/>
                </a:solidFill>
              </a:rPr>
              <a:t> via explanation-based data perturbation, a more informative explanation can more effectively impact the referee classifiers predictions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→ </a:t>
            </a:r>
            <a:r>
              <a:rPr b="1" lang="en-GB" sz="2400">
                <a:solidFill>
                  <a:srgbClr val="980000"/>
                </a:solidFill>
              </a:rPr>
              <a:t>Key idea:</a:t>
            </a:r>
            <a:r>
              <a:rPr lang="en-GB" sz="2400">
                <a:solidFill>
                  <a:schemeClr val="dk1"/>
                </a:solidFill>
              </a:rPr>
              <a:t> </a:t>
            </a:r>
            <a:r>
              <a:rPr lang="en-GB" sz="2400">
                <a:solidFill>
                  <a:srgbClr val="980000"/>
                </a:solidFill>
              </a:rPr>
              <a:t>If the explanation is informative, knocking-off (perturbing) the discriminative parts of the time series leads to lower accuracy for the referee classifier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130" name="Google Shape;130;g92b43eb00f_0_38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584335524_0_12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Research Methods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9584335524_0_12"/>
          <p:cNvSpPr txBox="1"/>
          <p:nvPr/>
        </p:nvSpPr>
        <p:spPr>
          <a:xfrm>
            <a:off x="672350" y="1170500"/>
            <a:ext cx="11106600" cy="4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Discriminative vs. Non-discriminative parts of the Time Series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time series index has a corresponding saliency weight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b="0" i="0" lang="en-GB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Discriminative</a:t>
            </a: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-GB" sz="2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Non-discriminative</a:t>
            </a: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parts: indices of the TS with weights </a:t>
            </a:r>
            <a:r>
              <a:rPr lang="en-GB" sz="2100"/>
              <a:t>in the </a:t>
            </a: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top</a:t>
            </a: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-GB" sz="2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bottom</a:t>
            </a: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2100"/>
              <a:t>k</a:t>
            </a:r>
            <a:r>
              <a:rPr b="1" i="0" lang="en-GB" sz="2100" u="none" cap="none" strike="noStrike">
                <a:solidFill>
                  <a:srgbClr val="000000"/>
                </a:solidFill>
              </a:rPr>
              <a:t>%</a:t>
            </a: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entire weight profile.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with </a:t>
            </a:r>
            <a:r>
              <a:rPr lang="en-GB" sz="1800"/>
              <a:t>k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20, </a:t>
            </a:r>
            <a:r>
              <a:rPr b="0" i="0" lang="en-GB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discriminative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parts are the p</a:t>
            </a:r>
            <a:r>
              <a:rPr lang="en-GB" sz="1800"/>
              <a:t>arts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TS </a:t>
            </a:r>
            <a:r>
              <a:rPr lang="en-GB" sz="1800"/>
              <a:t>in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0" i="0" lang="en-GB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top 20%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weights (</a:t>
            </a:r>
            <a:r>
              <a:rPr lang="en-GB" sz="1800"/>
              <a:t>index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r>
              <a:rPr lang="en-GB" sz="1800"/>
              <a:t> and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6), </a:t>
            </a:r>
            <a:r>
              <a:rPr b="0" i="0" lang="en-GB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non-discriminative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parts are </a:t>
            </a:r>
            <a:r>
              <a:rPr lang="en-GB" sz="1800">
                <a:solidFill>
                  <a:schemeClr val="dk1"/>
                </a:solidFill>
              </a:rPr>
              <a:t>those that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belong </a:t>
            </a:r>
            <a:r>
              <a:rPr lang="en-GB" sz="1800">
                <a:solidFill>
                  <a:schemeClr val="dk1"/>
                </a:solidFill>
              </a:rPr>
              <a:t>in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GB" sz="1800">
                <a:solidFill>
                  <a:srgbClr val="0000FF"/>
                </a:solidFill>
              </a:rPr>
              <a:t>bottom</a:t>
            </a:r>
            <a:r>
              <a:rPr b="0" i="0" lang="en-GB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20%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weights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800"/>
              <a:t>index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and 4). The perturbation threshold </a:t>
            </a:r>
            <a:r>
              <a:rPr lang="en-GB" sz="1800"/>
              <a:t>k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varies, eg 0%, 10%, 20%,...,100%.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9584335524_0_12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39" name="Google Shape;139;g9584335524_0_12"/>
          <p:cNvGraphicFramePr/>
          <p:nvPr/>
        </p:nvGraphicFramePr>
        <p:xfrm>
          <a:off x="4379775" y="420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{AF270AF6-9FFC-435D-ACD7-0A29C22F2281}</a:tableStyleId>
              </a:tblPr>
              <a:tblGrid>
                <a:gridCol w="1025000"/>
                <a:gridCol w="644850"/>
                <a:gridCol w="644850"/>
                <a:gridCol w="644850"/>
                <a:gridCol w="644850"/>
                <a:gridCol w="644850"/>
                <a:gridCol w="644850"/>
                <a:gridCol w="644850"/>
                <a:gridCol w="644850"/>
                <a:gridCol w="644850"/>
                <a:gridCol w="644850"/>
              </a:tblGrid>
              <a:tr h="47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/>
                        <a:t>Index</a:t>
                      </a:r>
                      <a:r>
                        <a:rPr lang="en-GB" sz="1400" u="none" cap="none" strike="noStrike"/>
                        <a:t>  (0-10)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FF0000"/>
                          </a:solidFill>
                        </a:rPr>
                        <a:t>5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FF0000"/>
                          </a:solidFill>
                        </a:rPr>
                        <a:t>6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7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/>
                        <a:t>Weight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(in range [0,100])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FF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58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46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FF"/>
                          </a:solidFill>
                        </a:rPr>
                        <a:t>1</a:t>
                      </a:r>
                      <a:r>
                        <a:rPr lang="en-GB">
                          <a:solidFill>
                            <a:srgbClr val="0000FF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75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78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0" name="Google Shape;140;g958433552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75" y="3883231"/>
            <a:ext cx="3263675" cy="217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41b59ce3f_0_11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Research Methods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941b59ce3f_0_11"/>
          <p:cNvSpPr txBox="1"/>
          <p:nvPr/>
        </p:nvSpPr>
        <p:spPr>
          <a:xfrm>
            <a:off x="672350" y="2062750"/>
            <a:ext cx="104871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941b59ce3f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8800" y="2669175"/>
            <a:ext cx="7494648" cy="9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941b59ce3f_0_11"/>
          <p:cNvSpPr txBox="1"/>
          <p:nvPr/>
        </p:nvSpPr>
        <p:spPr>
          <a:xfrm>
            <a:off x="672350" y="1058900"/>
            <a:ext cx="103503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Explanation-driven Data Perturbation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1" i="0" lang="en-GB" sz="1800" u="none" cap="none" strike="noStrike">
                <a:solidFill>
                  <a:srgbClr val="FF0000"/>
                </a:solidFill>
              </a:rPr>
              <a:t>Type1: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noise added to only discriminative parts (with different perturbation level k)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1" i="0" lang="en-GB" sz="1800" u="none" cap="none" strike="noStrike">
                <a:solidFill>
                  <a:srgbClr val="0000FF"/>
                </a:solidFill>
              </a:rPr>
              <a:t>Type2: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noise added to only non-discriminative parts </a:t>
            </a:r>
            <a:r>
              <a:rPr lang="en-GB" sz="1800">
                <a:solidFill>
                  <a:schemeClr val="dk1"/>
                </a:solidFill>
              </a:rPr>
              <a:t>(with different perturbation level k)</a:t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Perturbation: adding Gaussian noise to the original signal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941b59ce3f_0_11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51" name="Google Shape;151;g941b59ce3f_0_11"/>
          <p:cNvGraphicFramePr/>
          <p:nvPr/>
        </p:nvGraphicFramePr>
        <p:xfrm>
          <a:off x="1889575" y="379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{AF270AF6-9FFC-435D-ACD7-0A29C22F2281}</a:tableStyleId>
              </a:tblPr>
              <a:tblGrid>
                <a:gridCol w="1447650"/>
                <a:gridCol w="697425"/>
                <a:gridCol w="654775"/>
                <a:gridCol w="729475"/>
                <a:gridCol w="729475"/>
                <a:gridCol w="729475"/>
                <a:gridCol w="729475"/>
                <a:gridCol w="729475"/>
                <a:gridCol w="729475"/>
                <a:gridCol w="729475"/>
                <a:gridCol w="729475"/>
              </a:tblGrid>
              <a:tr h="42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5"/>
                            </a:ext>
                          </a:extLst>
                        </a:rPr>
                        <a:t>Index</a:t>
                      </a:r>
                      <a:endParaRPr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FF0000"/>
                          </a:solidFill>
                        </a:rPr>
                        <a:t>5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FF0000"/>
                          </a:solidFill>
                        </a:rPr>
                        <a:t>6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700" u="none" cap="none" strike="noStrike"/>
                        <a:t>Weight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FF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58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46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FF"/>
                          </a:solidFill>
                        </a:rPr>
                        <a:t>1</a:t>
                      </a:r>
                      <a:r>
                        <a:rPr lang="en-GB">
                          <a:solidFill>
                            <a:srgbClr val="0000FF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75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78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x </a:t>
                      </a:r>
                      <a:endParaRPr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FF"/>
                          </a:solidFill>
                        </a:rPr>
                        <a:t>224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465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FF"/>
                          </a:solidFill>
                        </a:rPr>
                        <a:t>222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257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405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383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x</a:t>
                      </a:r>
                      <a:r>
                        <a:rPr baseline="-25000" lang="en-GB" sz="1700"/>
                        <a:t>perturbed (</a:t>
                      </a:r>
                      <a:r>
                        <a:rPr b="1" baseline="-25000" lang="en-GB" sz="1700">
                          <a:solidFill>
                            <a:srgbClr val="FF0000"/>
                          </a:solidFill>
                        </a:rPr>
                        <a:t>type1</a:t>
                      </a:r>
                      <a:r>
                        <a:rPr baseline="-25000" lang="en-GB" sz="1700"/>
                        <a:t>)</a:t>
                      </a:r>
                      <a:endParaRPr baseline="-25000" sz="1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465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258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400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383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x</a:t>
                      </a:r>
                      <a:r>
                        <a:rPr baseline="-25000" lang="en-GB" sz="1700"/>
                        <a:t>perturbed (</a:t>
                      </a:r>
                      <a:r>
                        <a:rPr b="1" baseline="-25000" lang="en-GB" sz="1700">
                          <a:solidFill>
                            <a:srgbClr val="0000FF"/>
                          </a:solidFill>
                        </a:rPr>
                        <a:t>type2</a:t>
                      </a:r>
                      <a:r>
                        <a:rPr baseline="-25000" lang="en-GB" sz="1700"/>
                        <a:t>)</a:t>
                      </a:r>
                      <a:endParaRPr baseline="-25000" sz="1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0000FF"/>
                          </a:solidFill>
                        </a:rPr>
                        <a:t>220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465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0000FF"/>
                          </a:solidFill>
                        </a:rPr>
                        <a:t>229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383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" name="Google Shape;152;g941b59ce3f_0_11"/>
          <p:cNvSpPr txBox="1"/>
          <p:nvPr/>
        </p:nvSpPr>
        <p:spPr>
          <a:xfrm>
            <a:off x="479850" y="4508750"/>
            <a:ext cx="1337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 k = 20, we perturb 20% of the time series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2fdc0259b_0_33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Methods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92fdc0259b_0_33"/>
          <p:cNvSpPr txBox="1"/>
          <p:nvPr/>
        </p:nvSpPr>
        <p:spPr>
          <a:xfrm>
            <a:off x="625850" y="1496100"/>
            <a:ext cx="104964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Quantifying the Informativeness of Explanation Methods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92fdc0259b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850" y="2057675"/>
            <a:ext cx="9149149" cy="381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92fdc0259b_0_33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6aa2b2b98_0_7"/>
          <p:cNvSpPr txBox="1"/>
          <p:nvPr/>
        </p:nvSpPr>
        <p:spPr>
          <a:xfrm>
            <a:off x="368575" y="248575"/>
            <a:ext cx="4556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</a:t>
            </a:r>
            <a:r>
              <a:rPr b="0" i="0" lang="en-GB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Methods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96aa2b2b98_0_7"/>
          <p:cNvSpPr txBox="1"/>
          <p:nvPr/>
        </p:nvSpPr>
        <p:spPr>
          <a:xfrm>
            <a:off x="625850" y="1496100"/>
            <a:ext cx="104964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6aa2b2b98_0_7"/>
          <p:cNvSpPr txBox="1"/>
          <p:nvPr>
            <p:ph idx="12" type="sldNum"/>
          </p:nvPr>
        </p:nvSpPr>
        <p:spPr>
          <a:xfrm>
            <a:off x="5733187" y="6333009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70" name="Google Shape;170;g96aa2b2b98_0_7"/>
          <p:cNvGraphicFramePr/>
          <p:nvPr/>
        </p:nvGraphicFramePr>
        <p:xfrm>
          <a:off x="952513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{B301E18C-5095-49CE-9676-327CE3D67E26}</a:tableStyleId>
              </a:tblPr>
              <a:tblGrid>
                <a:gridCol w="2558100"/>
                <a:gridCol w="1289200"/>
                <a:gridCol w="1289200"/>
                <a:gridCol w="1289200"/>
                <a:gridCol w="1289200"/>
                <a:gridCol w="1289200"/>
                <a:gridCol w="1289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Threshold for discriminative weights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Classification accuracy by referee 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1" name="Google Shape;171;g96aa2b2b98_0_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3120600"/>
            <a:ext cx="4565499" cy="28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2018-07-24T07:51:46Z</dcterms:created>
  <dc:creator>Brian Mac Namee</dc:creator>
</cp:coreProperties>
</file>